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8" r:id="rId1"/>
    <p:sldMasterId id="2147483784" r:id="rId2"/>
  </p:sldMasterIdLst>
  <p:notesMasterIdLst>
    <p:notesMasterId r:id="rId12"/>
  </p:notesMasterIdLst>
  <p:sldIdLst>
    <p:sldId id="256" r:id="rId3"/>
    <p:sldId id="432" r:id="rId4"/>
    <p:sldId id="433" r:id="rId5"/>
    <p:sldId id="434" r:id="rId6"/>
    <p:sldId id="261" r:id="rId7"/>
    <p:sldId id="435" r:id="rId8"/>
    <p:sldId id="436" r:id="rId9"/>
    <p:sldId id="352" r:id="rId10"/>
    <p:sldId id="3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48"/>
    <p:restoredTop sz="85854"/>
  </p:normalViewPr>
  <p:slideViewPr>
    <p:cSldViewPr snapToGrid="0" snapToObjects="1">
      <p:cViewPr varScale="1">
        <p:scale>
          <a:sx n="78" d="100"/>
          <a:sy n="78" d="100"/>
        </p:scale>
        <p:origin x="1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Experiment</a:t>
            </a:r>
            <a:r>
              <a:rPr lang="en-US" sz="1600" baseline="0" dirty="0"/>
              <a:t> 1: Classification Accuracy</a:t>
            </a:r>
            <a:endParaRPr lang="en-US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Precision</c:v>
                </c:pt>
                <c:pt idx="1">
                  <c:v>Recall</c:v>
                </c:pt>
                <c:pt idx="2">
                  <c:v>F1</c:v>
                </c:pt>
              </c:strCache>
            </c:strRef>
          </c:cat>
          <c:val>
            <c:numRef>
              <c:f>Sheet1!$B$2:$B$4</c:f>
              <c:numCache>
                <c:formatCode>0.00</c:formatCode>
                <c:ptCount val="3"/>
                <c:pt idx="0">
                  <c:v>1</c:v>
                </c:pt>
                <c:pt idx="1">
                  <c:v>0.99</c:v>
                </c:pt>
                <c:pt idx="2">
                  <c:v>0.99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F1-4E41-94DD-B35DF8A8270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Baseline (SAFE)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Precision</c:v>
                </c:pt>
                <c:pt idx="1">
                  <c:v>Recall</c:v>
                </c:pt>
                <c:pt idx="2">
                  <c:v>F1</c:v>
                </c:pt>
              </c:strCache>
            </c:strRef>
          </c:cat>
          <c:val>
            <c:numRef>
              <c:f>Sheet1!$C$2:$C$4</c:f>
              <c:numCache>
                <c:formatCode>0.00</c:formatCode>
                <c:ptCount val="3"/>
                <c:pt idx="0">
                  <c:v>1</c:v>
                </c:pt>
                <c:pt idx="1">
                  <c:v>0.9</c:v>
                </c:pt>
                <c:pt idx="2">
                  <c:v>0.95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6F1-4E41-94DD-B35DF8A827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46073136"/>
        <c:axId val="2074995135"/>
      </c:barChart>
      <c:catAx>
        <c:axId val="246073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4995135"/>
        <c:crosses val="autoZero"/>
        <c:auto val="1"/>
        <c:lblAlgn val="ctr"/>
        <c:lblOffset val="100"/>
        <c:noMultiLvlLbl val="0"/>
      </c:catAx>
      <c:valAx>
        <c:axId val="2074995135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60731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Experiment 2:</a:t>
            </a:r>
            <a:r>
              <a:rPr lang="en-US" sz="1600" baseline="0" dirty="0"/>
              <a:t> </a:t>
            </a:r>
            <a:r>
              <a:rPr lang="en-US" sz="1600" dirty="0"/>
              <a:t>Overhead</a:t>
            </a:r>
            <a:r>
              <a:rPr lang="en-US" sz="1600" baseline="0" dirty="0"/>
              <a:t> Comparison</a:t>
            </a:r>
            <a:endParaRPr lang="en-US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Function Fingerprinting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ACE</c:v>
                </c:pt>
                <c:pt idx="1">
                  <c:v>Baseline (SAFE)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3.03</c:v>
                </c:pt>
                <c:pt idx="1">
                  <c:v>5.87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03-D84A-A8AC-E08F6846475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SW Component Discovery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ACE</c:v>
                </c:pt>
                <c:pt idx="1">
                  <c:v>Baseline (SAFE)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1.1000000000000001</c:v>
                </c:pt>
                <c:pt idx="1">
                  <c:v>15.65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703-D84A-A8AC-E08F6846475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95"/>
        <c:overlap val="100"/>
        <c:axId val="1846850319"/>
        <c:axId val="1846851999"/>
      </c:barChart>
      <c:catAx>
        <c:axId val="18468503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6851999"/>
        <c:crosses val="autoZero"/>
        <c:auto val="1"/>
        <c:lblAlgn val="ctr"/>
        <c:lblOffset val="100"/>
        <c:noMultiLvlLbl val="0"/>
      </c:catAx>
      <c:valAx>
        <c:axId val="1846851999"/>
        <c:scaling>
          <c:orientation val="minMax"/>
          <c:max val="22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Runtime (minutes)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6850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layout>
        <c:manualLayout>
          <c:xMode val="edge"/>
          <c:yMode val="edge"/>
          <c:x val="0.17917310530362421"/>
          <c:y val="0.16759927325798593"/>
          <c:w val="0.28094165618466282"/>
          <c:h val="0.2589398199933633"/>
        </c:manualLayout>
      </c:layout>
      <c:overlay val="1"/>
      <c:spPr>
        <a:solidFill>
          <a:schemeClr val="bg1"/>
        </a:solidFill>
        <a:ln>
          <a:solidFill>
            <a:schemeClr val="accent4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tiff>
</file>

<file path=ppt/media/image2.tiff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9BCF8-7218-3B44-AECA-775D5CEF1352}" type="datetimeFigureOut">
              <a:rPr lang="en-US" smtClean="0"/>
              <a:t>11/28/20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983CCB-8B14-3840-B394-F4E570B3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94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83CCB-8B14-3840-B394-F4E570B39F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709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“Don’t reinvent the wheel”</a:t>
            </a:r>
          </a:p>
          <a:p>
            <a:r>
              <a:rPr lang="en-US" dirty="0"/>
              <a:t>OWASP Top-10 Security Risks (#9 on 2017 list)</a:t>
            </a:r>
          </a:p>
          <a:p>
            <a:r>
              <a:rPr lang="en-US" dirty="0"/>
              <a:t>AGPL: </a:t>
            </a:r>
            <a:r>
              <a:rPr lang="en-US" dirty="0" err="1"/>
              <a:t>ghostscript</a:t>
            </a:r>
            <a:r>
              <a:rPr lang="en-US" dirty="0"/>
              <a:t> PDF renderer (</a:t>
            </a:r>
            <a:r>
              <a:rPr lang="en-US" dirty="0" err="1"/>
              <a:t>Hancom</a:t>
            </a:r>
            <a:r>
              <a:rPr lang="en-US" dirty="0"/>
              <a:t> vs.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eslint</a:t>
            </a:r>
            <a:r>
              <a:rPr lang="en-US" dirty="0"/>
              <a:t>-scope: 4,500 NPM authentication tokens stolen (2018)</a:t>
            </a:r>
          </a:p>
          <a:p>
            <a:r>
              <a:rPr lang="en-US" dirty="0" err="1"/>
              <a:t>Eslint</a:t>
            </a:r>
            <a:r>
              <a:rPr lang="en-US" dirty="0"/>
              <a:t>: https://</a:t>
            </a:r>
            <a:r>
              <a:rPr lang="en-US" dirty="0" err="1"/>
              <a:t>www.theregister.com</a:t>
            </a:r>
            <a:r>
              <a:rPr lang="en-US" dirty="0"/>
              <a:t>/2018/07/12/</a:t>
            </a:r>
            <a:r>
              <a:rPr lang="en-US" dirty="0" err="1"/>
              <a:t>npm_eslint</a:t>
            </a:r>
            <a:r>
              <a:rPr lang="en-US" dirty="0"/>
              <a:t>/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M. Ohm, H. Plate, A. </a:t>
            </a:r>
            <a:r>
              <a:rPr lang="en-US" dirty="0" err="1">
                <a:effectLst/>
              </a:rPr>
              <a:t>Sykosch</a:t>
            </a:r>
            <a:r>
              <a:rPr lang="en-US" dirty="0">
                <a:effectLst/>
              </a:rPr>
              <a:t>, and M. Meier, “Backstabber’s Knife Collection: A Review of Open Source Software Supply Chain Attacks,” in </a:t>
            </a:r>
            <a:r>
              <a:rPr lang="en-US" i="1" dirty="0">
                <a:effectLst/>
              </a:rPr>
              <a:t>Lecture Notes in Computer Science (including subseries Lecture Notes in Artificial Intelligence and Lecture Notes in Bioinformatics)</a:t>
            </a:r>
            <a:r>
              <a:rPr lang="en-US" dirty="0">
                <a:effectLst/>
              </a:rPr>
              <a:t>, vol. 12223 LNCS, 2020, pp. 23–43.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83CCB-8B14-3840-B394-F4E570B39F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54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get caught on this slide quite a bit (may fix itself with removal of prev. slide)</a:t>
            </a:r>
          </a:p>
          <a:p>
            <a:endParaRPr lang="en-US" dirty="0"/>
          </a:p>
          <a:p>
            <a:r>
              <a:rPr lang="en-US" dirty="0"/>
              <a:t>provides a framework to the solution to our challenges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83CCB-8B14-3840-B394-F4E570B39F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876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83CCB-8B14-3840-B394-F4E570B39F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894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217 different versions of raw string for dummy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83CCB-8B14-3840-B394-F4E570B39FA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64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>
            <a:spLocks/>
          </p:cNvSpPr>
          <p:nvPr/>
        </p:nvSpPr>
        <p:spPr>
          <a:xfrm>
            <a:off x="0" y="1"/>
            <a:ext cx="12192000" cy="30269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28608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/>
          <a:lstStyle/>
          <a:p>
            <a:fld id="{1719F7D6-2BC3-A047-9A2D-9AF16727E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986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719F7D6-2BC3-A047-9A2D-9AF16727E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478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37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37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37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37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37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37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37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37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3733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marR="0" lvl="0" indent="-45718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2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219170" marR="0" lvl="1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867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828754" marR="0" lvl="2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867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438339" marR="0" lvl="3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867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047924" marR="0" lvl="4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867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3657509" marR="0" lvl="5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867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4267093" marR="0" lvl="6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867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4876678" marR="0" lvl="7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867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5486263" marR="0" lvl="8" indent="-423323" algn="l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accent3"/>
              </a:buClr>
              <a:buSzPts val="1400"/>
              <a:buFont typeface="Proxima Nova"/>
              <a:buChar char="■"/>
              <a:defRPr sz="1867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7701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F7D6-2BC3-A047-9A2D-9AF16727E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992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340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388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436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259385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ibm_gry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91749" y="6254497"/>
            <a:ext cx="695452" cy="28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83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6507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66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1658112"/>
            <a:ext cx="5498592" cy="4336288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68809" indent="0">
              <a:buNone/>
              <a:defRPr/>
            </a:lvl3pPr>
            <a:lvl4pPr marL="579952" indent="0">
              <a:buNone/>
              <a:defRPr/>
            </a:lvl4pPr>
            <a:lvl5pPr marL="842412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68809" indent="0">
              <a:buNone/>
              <a:defRPr/>
            </a:lvl3pPr>
            <a:lvl4pPr marL="579952" indent="0">
              <a:buNone/>
              <a:defRPr/>
            </a:lvl4pPr>
            <a:lvl5pPr marL="842412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211067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608" y="292608"/>
            <a:ext cx="5510784" cy="1072896"/>
          </a:xfrm>
        </p:spPr>
        <p:txBody>
          <a:bodyPr/>
          <a:lstStyle>
            <a:lvl1pPr>
              <a:defRPr sz="2133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82880" y="1511808"/>
            <a:ext cx="5608320" cy="4482592"/>
          </a:xfrm>
        </p:spPr>
        <p:txBody>
          <a:bodyPr/>
          <a:lstStyle>
            <a:lvl1pPr>
              <a:lnSpc>
                <a:spcPct val="90000"/>
              </a:lnSpc>
              <a:defRPr sz="12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36334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608" y="292608"/>
            <a:ext cx="5510784" cy="1072896"/>
          </a:xfrm>
        </p:spPr>
        <p:txBody>
          <a:bodyPr/>
          <a:lstStyle>
            <a:lvl1pPr>
              <a:defRPr sz="2133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82880" y="1511808"/>
            <a:ext cx="5608320" cy="4482592"/>
          </a:xfrm>
        </p:spPr>
        <p:txBody>
          <a:bodyPr/>
          <a:lstStyle>
            <a:lvl1pPr>
              <a:lnSpc>
                <a:spcPct val="90000"/>
              </a:lnSpc>
              <a:defRPr sz="12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5698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16565"/>
            <a:ext cx="11029616" cy="801524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779818"/>
            <a:ext cx="11029615" cy="4078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4516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21920"/>
            <a:ext cx="11704229" cy="5872480"/>
          </a:xfrm>
        </p:spPr>
        <p:txBody>
          <a:bodyPr/>
          <a:lstStyle>
            <a:lvl1pPr>
              <a:defRPr sz="12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4823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7416712" cy="572617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583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5726176"/>
          </a:xfrm>
        </p:spPr>
        <p:txBody>
          <a:bodyPr/>
          <a:lstStyle/>
          <a:p>
            <a:r>
              <a:rPr lang="en-US"/>
              <a:t>Click </a:t>
            </a:r>
            <a:r>
              <a:rPr lang="en-US" dirty="0"/>
              <a:t>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268224"/>
            <a:ext cx="5498592" cy="5726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027024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1658112"/>
            <a:ext cx="5498501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20838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1658112"/>
            <a:ext cx="5498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80416" y="1621536"/>
            <a:ext cx="5522976" cy="437286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86609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340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388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436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40839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61122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572617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268224"/>
            <a:ext cx="2450592" cy="5726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436608" y="268224"/>
            <a:ext cx="2450592" cy="5726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75674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6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885" cy="572617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268224"/>
            <a:ext cx="5498592" cy="572617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47525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572617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898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rgbClr val="AD000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19F7D6-2BC3-A047-9A2D-9AF16727E2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9995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572617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4756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1217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6096000" y="0"/>
            <a:ext cx="3048000" cy="342900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9144000" y="0"/>
            <a:ext cx="3048000" cy="342900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096000" y="3426883"/>
            <a:ext cx="6096000" cy="3431116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46944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6096000" y="0"/>
            <a:ext cx="3048000" cy="342900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6096000" cy="3429001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9144000" y="0"/>
            <a:ext cx="3048000" cy="3429000"/>
          </a:xfrm>
          <a:solidFill>
            <a:srgbClr val="031973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6096000" y="3426883"/>
            <a:ext cx="6096000" cy="3431116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3426883"/>
            <a:ext cx="6096000" cy="3431116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51929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6096000" y="3426883"/>
            <a:ext cx="3048000" cy="343111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9144000" y="3426883"/>
            <a:ext cx="3048000" cy="3431117"/>
          </a:xfrm>
          <a:solidFill>
            <a:srgbClr val="6BA5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3048001" y="3426883"/>
            <a:ext cx="3048000" cy="3431116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3426883"/>
            <a:ext cx="3048000" cy="3431116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3425951"/>
          </a:xfrm>
          <a:solidFill>
            <a:schemeClr val="tx2"/>
          </a:solidFill>
        </p:spPr>
        <p:txBody>
          <a:bodyPr lIns="182880" tIns="164592" rIns="228600" bIns="228600"/>
          <a:lstStyle>
            <a:lvl1pPr>
              <a:defRPr sz="6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651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701800"/>
            <a:ext cx="12192000" cy="51562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01800"/>
          </a:xfrm>
          <a:solidFill>
            <a:schemeClr val="tx2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41925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64096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</a:t>
            </a:r>
            <a:r>
              <a:rPr lang="en-US"/>
              <a:t>click icon to add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0" y="3441701"/>
            <a:ext cx="3048000" cy="3416300"/>
          </a:xfrm>
          <a:solidFill>
            <a:schemeClr val="bg1"/>
          </a:solidFill>
        </p:spPr>
        <p:txBody>
          <a:bodyPr lIns="228600" tIns="228600" rIns="228600" bIns="22860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3" y="3429000"/>
            <a:ext cx="3425952" cy="3429000"/>
          </a:xfrm>
          <a:solidFill>
            <a:schemeClr val="tx2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 sz="1333"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 sz="1333"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 sz="1333"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 sz="1333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897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3048000" cy="6864096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3048000" y="0"/>
            <a:ext cx="3048000" cy="6864096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6096000" y="0"/>
            <a:ext cx="3048000" cy="6864096"/>
          </a:xfrm>
          <a:solidFill>
            <a:srgbClr val="0530AD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6864096"/>
          </a:xfrm>
          <a:solidFill>
            <a:srgbClr val="031973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80417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352800" y="1658112"/>
            <a:ext cx="8534400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602040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4211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07138"/>
            <a:ext cx="11029616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764111"/>
            <a:ext cx="5422390" cy="40969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1764111"/>
            <a:ext cx="5422392" cy="40969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54059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340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27892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340608" y="1658112"/>
            <a:ext cx="2450592" cy="4336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364224" y="1621536"/>
            <a:ext cx="5522976" cy="437286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921584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268224"/>
            <a:ext cx="2450592" cy="5726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3340608" y="268224"/>
            <a:ext cx="8546501" cy="5726176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8345538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64922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64235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10728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82496"/>
            <a:ext cx="5498592" cy="4311904"/>
          </a:xfrm>
        </p:spPr>
        <p:txBody>
          <a:bodyPr/>
          <a:lstStyle>
            <a:lvl1pPr>
              <a:spcBef>
                <a:spcPts val="0"/>
              </a:spcBef>
              <a:defRPr sz="1333"/>
            </a:lvl1pPr>
            <a:lvl2pPr marL="0" indent="0">
              <a:spcBef>
                <a:spcPts val="0"/>
              </a:spcBef>
              <a:buNone/>
              <a:defRPr/>
            </a:lvl2pPr>
            <a:lvl3pPr marL="268809" indent="0">
              <a:buNone/>
              <a:defRPr/>
            </a:lvl3pPr>
            <a:lvl4pPr marL="579952" indent="0">
              <a:buNone/>
              <a:defRPr/>
            </a:lvl4pPr>
            <a:lvl5pPr marL="842412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214690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ibm_gry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0928" y="3078270"/>
            <a:ext cx="1730144" cy="70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581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07138"/>
            <a:ext cx="11029616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176321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467404"/>
            <a:ext cx="5393100" cy="339364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176321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467404"/>
            <a:ext cx="5393100" cy="339364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11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/>
          </p:cNvSpPr>
          <p:nvPr/>
        </p:nvSpPr>
        <p:spPr>
          <a:xfrm>
            <a:off x="440683" y="606553"/>
            <a:ext cx="11327370" cy="10058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07137"/>
            <a:ext cx="11029616" cy="8046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085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81192" y="716565"/>
            <a:ext cx="11029616" cy="801524"/>
          </a:xfrm>
        </p:spPr>
        <p:txBody>
          <a:bodyPr/>
          <a:lstStyle>
            <a:lvl1pPr>
              <a:defRPr>
                <a:solidFill>
                  <a:srgbClr val="AD000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81192" y="1779818"/>
            <a:ext cx="11029615" cy="4078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281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950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/>
          <a:lstStyle/>
          <a:p>
            <a:fld id="{1719F7D6-2BC3-A047-9A2D-9AF16727E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29" Type="http://schemas.openxmlformats.org/officeDocument/2006/relationships/slideLayout" Target="../slideLayouts/slideLayout43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32" Type="http://schemas.openxmlformats.org/officeDocument/2006/relationships/slideLayout" Target="../slideLayouts/slideLayout46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31" Type="http://schemas.openxmlformats.org/officeDocument/2006/relationships/slideLayout" Target="../slideLayouts/slideLayout45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3" y="600349"/>
            <a:ext cx="11029616" cy="8188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1716878"/>
            <a:ext cx="11029616" cy="41505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/>
          <p:cNvSpPr>
            <a:spLocks/>
          </p:cNvSpPr>
          <p:nvPr/>
        </p:nvSpPr>
        <p:spPr>
          <a:xfrm>
            <a:off x="0" y="1"/>
            <a:ext cx="12192000" cy="3026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DE02FD5E-AF12-2045-B6FD-8E945C4289B4}"/>
              </a:ext>
            </a:extLst>
          </p:cNvPr>
          <p:cNvSpPr txBox="1">
            <a:spLocks/>
          </p:cNvSpPr>
          <p:nvPr/>
        </p:nvSpPr>
        <p:spPr>
          <a:xfrm>
            <a:off x="7605950" y="18659"/>
            <a:ext cx="284479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12/8/2020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2BB5B161-F20F-B84F-895A-049BB449D3EB}"/>
              </a:ext>
            </a:extLst>
          </p:cNvPr>
          <p:cNvSpPr txBox="1">
            <a:spLocks/>
          </p:cNvSpPr>
          <p:nvPr/>
        </p:nvSpPr>
        <p:spPr>
          <a:xfrm>
            <a:off x="581191" y="18660"/>
            <a:ext cx="691721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ACE: Just-in-time Serverless Software Component Discovery Through Approximate Concrete Execution</a:t>
            </a:r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CB1F19C6-DC9A-1045-B927-555E65949874}"/>
              </a:ext>
            </a:extLst>
          </p:cNvPr>
          <p:cNvSpPr txBox="1">
            <a:spLocks/>
          </p:cNvSpPr>
          <p:nvPr/>
        </p:nvSpPr>
        <p:spPr>
          <a:xfrm>
            <a:off x="10558299" y="18658"/>
            <a:ext cx="105251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719F7D6-2BC3-A047-9A2D-9AF16727E24E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299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3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b="0" kern="1200" cap="none" baseline="0">
          <a:solidFill>
            <a:srgbClr val="C00000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80416" y="268224"/>
            <a:ext cx="5522976" cy="572617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388608" y="268224"/>
            <a:ext cx="5498592" cy="572617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304888" y="6383868"/>
            <a:ext cx="5486312" cy="22224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91462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9448800" y="6383868"/>
            <a:ext cx="2438309" cy="22224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46307" y="-147320"/>
            <a:ext cx="12485627" cy="715264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9398408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  <p:sldLayoutId id="2147483796" r:id="rId12"/>
    <p:sldLayoutId id="2147483797" r:id="rId13"/>
    <p:sldLayoutId id="2147483798" r:id="rId14"/>
    <p:sldLayoutId id="2147483799" r:id="rId15"/>
    <p:sldLayoutId id="2147483800" r:id="rId16"/>
    <p:sldLayoutId id="2147483801" r:id="rId17"/>
    <p:sldLayoutId id="2147483802" r:id="rId18"/>
    <p:sldLayoutId id="2147483803" r:id="rId19"/>
    <p:sldLayoutId id="2147483804" r:id="rId20"/>
    <p:sldLayoutId id="2147483805" r:id="rId21"/>
    <p:sldLayoutId id="2147483806" r:id="rId22"/>
    <p:sldLayoutId id="2147483807" r:id="rId23"/>
    <p:sldLayoutId id="2147483808" r:id="rId24"/>
    <p:sldLayoutId id="2147483809" r:id="rId25"/>
    <p:sldLayoutId id="2147483810" r:id="rId26"/>
    <p:sldLayoutId id="2147483811" r:id="rId27"/>
    <p:sldLayoutId id="2147483812" r:id="rId28"/>
    <p:sldLayoutId id="2147483813" r:id="rId29"/>
    <p:sldLayoutId id="2147483814" r:id="rId30"/>
    <p:sldLayoutId id="2147483815" r:id="rId31"/>
    <p:sldLayoutId id="2147483816" r:id="rId32"/>
  </p:sldLayoutIdLst>
  <p:hf sldNum="0"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5pPr>
      <a:lvl6pPr marL="48340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6pPr>
      <a:lvl7pPr marL="96681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7pPr>
      <a:lvl8pPr marL="145022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8pPr>
      <a:lvl9pPr marL="193362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467"/>
        </a:spcBef>
        <a:spcAft>
          <a:spcPct val="0"/>
        </a:spcAft>
        <a:buClr>
          <a:schemeClr val="tx1"/>
        </a:buClr>
        <a:buSzPct val="90000"/>
        <a:buFont typeface="Wingdings" pitchFamily="2" charset="2"/>
        <a:buNone/>
        <a:defRPr sz="1867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1pPr>
      <a:lvl2pPr marL="228594" indent="-228594" algn="l" rtl="0" eaLnBrk="1" fontAlgn="base" hangingPunct="1">
        <a:lnSpc>
          <a:spcPct val="100000"/>
        </a:lnSpc>
        <a:spcBef>
          <a:spcPts val="1467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1867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2pPr>
      <a:lvl3pPr marL="457189" indent="-188379" algn="l" rtl="0" eaLnBrk="1" fontAlgn="base" hangingPunct="1">
        <a:lnSpc>
          <a:spcPct val="100000"/>
        </a:lnSpc>
        <a:spcBef>
          <a:spcPts val="1467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867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3pPr>
      <a:lvl4pPr marL="838179" indent="-258227" algn="l" rtl="0" eaLnBrk="1" fontAlgn="base" hangingPunct="1">
        <a:lnSpc>
          <a:spcPct val="100000"/>
        </a:lnSpc>
        <a:spcBef>
          <a:spcPts val="1467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1867" baseline="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4pPr>
      <a:lvl5pPr marL="1071007" indent="-228594" algn="l" rtl="0" eaLnBrk="1" fontAlgn="base" hangingPunct="1">
        <a:lnSpc>
          <a:spcPct val="100000"/>
        </a:lnSpc>
        <a:spcBef>
          <a:spcPts val="1467"/>
        </a:spcBef>
        <a:spcAft>
          <a:spcPct val="0"/>
        </a:spcAft>
        <a:buClr>
          <a:schemeClr val="tx1"/>
        </a:buClr>
        <a:buFont typeface=".AppleSystemUIFont" charset="-120"/>
        <a:buChar char="»"/>
        <a:tabLst/>
        <a:defRPr sz="1867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5pPr>
      <a:lvl6pPr marL="2111549" indent="-172886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Arial" charset="0"/>
        </a:defRPr>
      </a:lvl6pPr>
      <a:lvl7pPr marL="2594956" indent="-172886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Arial" charset="0"/>
        </a:defRPr>
      </a:lvl7pPr>
      <a:lvl8pPr marL="3078364" indent="-172886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Arial" charset="0"/>
        </a:defRPr>
      </a:lvl8pPr>
      <a:lvl9pPr marL="3561772" indent="-172886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1pPr>
      <a:lvl2pPr marL="483407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2pPr>
      <a:lvl3pPr marL="966816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3pPr>
      <a:lvl4pPr marL="1450221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4pPr>
      <a:lvl5pPr marL="1933629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5pPr>
      <a:lvl6pPr marL="2417037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6pPr>
      <a:lvl7pPr marL="2900443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7pPr>
      <a:lvl8pPr marL="3383850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8pPr>
      <a:lvl9pPr marL="3867258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www.serverlesscomputing.org/wosc6/#p7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3DF57-3F09-2C4B-BCA9-741BF55A0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563363"/>
            <a:ext cx="10993549" cy="1475013"/>
          </a:xfrm>
        </p:spPr>
        <p:txBody>
          <a:bodyPr/>
          <a:lstStyle/>
          <a:p>
            <a:r>
              <a:rPr lang="en-US" dirty="0"/>
              <a:t>ACE: Just-in-time Serverless Software Component Discovery Through Approximate Concrete Execution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946C95-7321-154C-826F-B5CD8E229BE9}"/>
              </a:ext>
            </a:extLst>
          </p:cNvPr>
          <p:cNvSpPr txBox="1"/>
          <p:nvPr/>
        </p:nvSpPr>
        <p:spPr>
          <a:xfrm>
            <a:off x="581191" y="3703385"/>
            <a:ext cx="5514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Boston University; </a:t>
            </a:r>
            <a:r>
              <a:rPr lang="en-US" sz="1200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IBM T.J. Watson Research Center</a:t>
            </a:r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AEA78784-543D-314C-8293-87D37F4C7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7964" y="781734"/>
            <a:ext cx="1636776" cy="4773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600DE1-923C-5843-AB6A-C130DFBDF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37964" y="5511800"/>
            <a:ext cx="1636776" cy="73210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30B1AC1-8357-754A-8F0C-B937FD5ADF3D}"/>
              </a:ext>
            </a:extLst>
          </p:cNvPr>
          <p:cNvSpPr txBox="1"/>
          <p:nvPr/>
        </p:nvSpPr>
        <p:spPr>
          <a:xfrm>
            <a:off x="581191" y="5511800"/>
            <a:ext cx="78074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Sixth International Workshop on Serverless Computing (WoSC6)</a:t>
            </a:r>
          </a:p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December 8, 2020</a:t>
            </a:r>
          </a:p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Full paper available at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www.serverlesscomputing.org/wosc6/#p7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5768D09-8C75-AD44-8A00-E78D3BBF487B}"/>
              </a:ext>
            </a:extLst>
          </p:cNvPr>
          <p:cNvSpPr txBox="1">
            <a:spLocks/>
          </p:cNvSpPr>
          <p:nvPr/>
        </p:nvSpPr>
        <p:spPr>
          <a:xfrm>
            <a:off x="581192" y="3154655"/>
            <a:ext cx="10975514" cy="5903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Anthony Byrne</a:t>
            </a:r>
            <a:r>
              <a:rPr lang="en-US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Shripad Nadgowda</a:t>
            </a:r>
            <a:r>
              <a:rPr lang="en-US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AYSE K. Coskun</a:t>
            </a:r>
            <a:r>
              <a:rPr lang="en-US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81D9C2-E543-8848-9B33-7CD23D66BF7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9309"/>
          <a:stretch/>
        </p:blipFill>
        <p:spPr>
          <a:xfrm>
            <a:off x="9937964" y="4686913"/>
            <a:ext cx="1636776" cy="6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306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C5D64-955A-F340-BA45-545F5BA39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Serverless Containers: More Than Just FaaS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BABB1-17EF-7F43-99D2-934BEBD1A9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1764111"/>
            <a:ext cx="7734133" cy="4096939"/>
          </a:xfrm>
        </p:spPr>
        <p:txBody>
          <a:bodyPr/>
          <a:lstStyle/>
          <a:p>
            <a:r>
              <a:rPr lang="en-US" dirty="0"/>
              <a:t>“Serverless computing” encompasses more than Lambda functions</a:t>
            </a:r>
          </a:p>
          <a:p>
            <a:pPr lvl="1"/>
            <a:r>
              <a:rPr lang="en-US" dirty="0"/>
              <a:t>FaaS requirements (language, runtime, etc.) too strict for many developers</a:t>
            </a:r>
          </a:p>
          <a:p>
            <a:pPr lvl="1"/>
            <a:endParaRPr lang="en-US" dirty="0"/>
          </a:p>
          <a:p>
            <a:r>
              <a:rPr lang="en-US" dirty="0"/>
              <a:t>Cloud providers offer </a:t>
            </a:r>
            <a:r>
              <a:rPr lang="en-US" u="sng" dirty="0"/>
              <a:t>serverless container platforms</a:t>
            </a:r>
            <a:r>
              <a:rPr lang="en-US" dirty="0"/>
              <a:t> as a compromise</a:t>
            </a:r>
          </a:p>
          <a:p>
            <a:pPr lvl="1"/>
            <a:r>
              <a:rPr lang="en-US" dirty="0"/>
              <a:t>“Just hand us your Docker image, and we’ll handle everything else”</a:t>
            </a:r>
          </a:p>
          <a:p>
            <a:pPr lvl="1"/>
            <a:r>
              <a:rPr lang="en-US" dirty="0"/>
              <a:t>Bestow serverless benefits on any containerized app: scaling, billing, etc.</a:t>
            </a:r>
          </a:p>
          <a:p>
            <a:pPr lvl="1"/>
            <a:r>
              <a:rPr lang="en-US" dirty="0"/>
              <a:t>Allows executables not typically found in FaaS: compiled C/C++/Go binaries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7DF8C5-5E6B-4349-B367-097905CA6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9383" y="2438400"/>
            <a:ext cx="4589973" cy="8662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DE0DEC-EC98-1044-AA62-328C01B535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03" t="7254" r="59062" b="10816"/>
          <a:stretch/>
        </p:blipFill>
        <p:spPr>
          <a:xfrm>
            <a:off x="9524832" y="3685513"/>
            <a:ext cx="1486068" cy="179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56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9BD80-4F2C-7348-8E0A-2368D2E1E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Possibly Go Wrong?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3AB9D-E42C-4441-8CC1-2F5DC43D14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1" y="1764111"/>
            <a:ext cx="7772234" cy="4096939"/>
          </a:xfrm>
        </p:spPr>
        <p:txBody>
          <a:bodyPr>
            <a:normAutofit/>
          </a:bodyPr>
          <a:lstStyle/>
          <a:p>
            <a:r>
              <a:rPr lang="en-US" dirty="0"/>
              <a:t>Cloud apps often made of in-house and off-the-shelf parts</a:t>
            </a:r>
          </a:p>
          <a:p>
            <a:pPr lvl="1"/>
            <a:r>
              <a:rPr lang="en-US" dirty="0"/>
              <a:t>Libraries, microservices, helper tools, etc.</a:t>
            </a:r>
          </a:p>
          <a:p>
            <a:pPr lvl="1"/>
            <a:endParaRPr lang="en-US" dirty="0"/>
          </a:p>
          <a:p>
            <a:r>
              <a:rPr lang="en-US" dirty="0"/>
              <a:t>“Undesirable” software components key to many scandals</a:t>
            </a:r>
          </a:p>
          <a:p>
            <a:pPr lvl="1"/>
            <a:r>
              <a:rPr lang="en-US" dirty="0"/>
              <a:t>OpenSSL: Heartbleed bug exposed 66% of web servers (2014)</a:t>
            </a:r>
          </a:p>
          <a:p>
            <a:pPr lvl="1"/>
            <a:r>
              <a:rPr lang="en-US" dirty="0"/>
              <a:t>Apache Struts: 143 million Equifax records breached (2017)</a:t>
            </a:r>
          </a:p>
          <a:p>
            <a:pPr lvl="1"/>
            <a:r>
              <a:rPr lang="en-US" dirty="0"/>
              <a:t>Several court cases regarding licensing (e.g., AGPL)</a:t>
            </a:r>
          </a:p>
          <a:p>
            <a:pPr lvl="1"/>
            <a:endParaRPr lang="en-US" dirty="0"/>
          </a:p>
          <a:p>
            <a:r>
              <a:rPr lang="en-US" dirty="0"/>
              <a:t>Binaries harder to screen for undesirables than Python/Java/JS code</a:t>
            </a:r>
          </a:p>
          <a:p>
            <a:pPr lvl="1"/>
            <a:r>
              <a:rPr lang="en-US" dirty="0"/>
              <a:t>No “requirements.txt” or other component manifest, just 1’s and 0’s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DDFA6-FAEE-A94A-9FAA-BCACC5997520}"/>
              </a:ext>
            </a:extLst>
          </p:cNvPr>
          <p:cNvSpPr txBox="1"/>
          <p:nvPr/>
        </p:nvSpPr>
        <p:spPr>
          <a:xfrm>
            <a:off x="581192" y="5828992"/>
            <a:ext cx="11029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How can we discover software components in serverless binaries?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E343BC-A8BA-BE4D-9D64-109B6F320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7451" y="2409825"/>
            <a:ext cx="2317818" cy="280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069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6F4BB-794A-484A-8873-F12FBB819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Just-in-time Component Discovery for Serverless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BCF6-0107-E743-90A2-25446455A5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1764111"/>
            <a:ext cx="6036993" cy="4096939"/>
          </a:xfrm>
        </p:spPr>
        <p:txBody>
          <a:bodyPr>
            <a:normAutofit fontScale="92500"/>
          </a:bodyPr>
          <a:lstStyle/>
          <a:p>
            <a:r>
              <a:rPr lang="en-US" dirty="0"/>
              <a:t>Serverless gives cloud providers unprecedented access to developers’ applications</a:t>
            </a:r>
          </a:p>
          <a:p>
            <a:pPr lvl="1"/>
            <a:r>
              <a:rPr lang="en-US" dirty="0"/>
              <a:t>Use it for good by scanning apps “JIT” before harm occurs</a:t>
            </a:r>
          </a:p>
          <a:p>
            <a:pPr lvl="1"/>
            <a:endParaRPr lang="en-US" dirty="0"/>
          </a:p>
          <a:p>
            <a:r>
              <a:rPr lang="en-US" dirty="0"/>
              <a:t>Serverless binaries present special challenges</a:t>
            </a:r>
          </a:p>
          <a:p>
            <a:pPr lvl="1"/>
            <a:r>
              <a:rPr lang="en-US" dirty="0"/>
              <a:t>Metadata stripped and obscured through static linkage</a:t>
            </a:r>
          </a:p>
          <a:p>
            <a:pPr lvl="1"/>
            <a:r>
              <a:rPr lang="en-US" dirty="0"/>
              <a:t>Most analysis techniques slow and error-prone</a:t>
            </a:r>
          </a:p>
          <a:p>
            <a:pPr lvl="1"/>
            <a:endParaRPr lang="en-US" dirty="0"/>
          </a:p>
          <a:p>
            <a:r>
              <a:rPr lang="en-US" i="1" dirty="0"/>
              <a:t>Binary function fingerprinting </a:t>
            </a:r>
            <a:r>
              <a:rPr lang="en-US" dirty="0"/>
              <a:t>provides a framework</a:t>
            </a:r>
          </a:p>
          <a:p>
            <a:pPr lvl="1"/>
            <a:r>
              <a:rPr lang="en-US" dirty="0"/>
              <a:t>Disassemble binaries, fingerprint functions, check blocklist</a:t>
            </a:r>
          </a:p>
          <a:p>
            <a:pPr lvl="1"/>
            <a:r>
              <a:rPr lang="en-US" dirty="0"/>
              <a:t>If fingerprint similar to “known bad” one, then flag for review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3EBB64C-1984-F84F-A8C2-B89F76D2DA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618185" y="1672884"/>
            <a:ext cx="4992624" cy="4279392"/>
          </a:xfr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F002BAE-0605-B340-A0FA-285C228D2049}"/>
              </a:ext>
            </a:extLst>
          </p:cNvPr>
          <p:cNvSpPr/>
          <p:nvPr/>
        </p:nvSpPr>
        <p:spPr>
          <a:xfrm>
            <a:off x="7381876" y="3428999"/>
            <a:ext cx="866774" cy="85725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Function Finger-printer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3072A3-DC0F-7642-8D0F-354C7E4EFC98}"/>
              </a:ext>
            </a:extLst>
          </p:cNvPr>
          <p:cNvSpPr txBox="1"/>
          <p:nvPr/>
        </p:nvSpPr>
        <p:spPr>
          <a:xfrm>
            <a:off x="581192" y="6009858"/>
            <a:ext cx="11029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How can we fingerprint a binary function?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BF5C640-C433-5946-8C1C-9CFC1A75B849}"/>
              </a:ext>
            </a:extLst>
          </p:cNvPr>
          <p:cNvSpPr/>
          <p:nvPr/>
        </p:nvSpPr>
        <p:spPr>
          <a:xfrm>
            <a:off x="7381876" y="3378756"/>
            <a:ext cx="4114800" cy="12287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JIT Component Discovery</a:t>
            </a:r>
          </a:p>
        </p:txBody>
      </p:sp>
    </p:spTree>
    <p:extLst>
      <p:ext uri="{BB962C8B-B14F-4D97-AF65-F5344CB8AC3E}">
        <p14:creationId xmlns:p14="http://schemas.microsoft.com/office/powerpoint/2010/main" val="2335744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1" animBg="1"/>
      <p:bldP spid="6" grpId="0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CD5CEF-F82A-9F45-8BAE-9943475E579F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04802" y="3367117"/>
            <a:ext cx="2451100" cy="2431802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Step 1</a:t>
            </a:r>
          </a:p>
          <a:p>
            <a:pPr marL="0" indent="0" algn="ctr">
              <a:buNone/>
            </a:pPr>
            <a:r>
              <a:rPr lang="en-US" i="1" dirty="0"/>
              <a:t>Disassemble raw binary and determine function bounds</a:t>
            </a:r>
          </a:p>
          <a:p>
            <a:pPr marL="228594" indent="-150280">
              <a:buFont typeface="Arial" panose="020B0604020202020204" pitchFamily="34" charset="0"/>
              <a:buChar char="•"/>
            </a:pPr>
            <a:r>
              <a:rPr lang="en-US" dirty="0"/>
              <a:t>Prior work</a:t>
            </a:r>
            <a:r>
              <a:rPr lang="en-US" baseline="30000" dirty="0"/>
              <a:t>*</a:t>
            </a:r>
            <a:r>
              <a:rPr lang="en-US" dirty="0"/>
              <a:t> provides function bounds in stripped binaries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A5E53E3-49E0-9049-820F-4007D49362F4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338945" y="3367116"/>
            <a:ext cx="2451100" cy="2431803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Step 2</a:t>
            </a:r>
          </a:p>
          <a:p>
            <a:pPr marL="0" indent="0" algn="ctr">
              <a:buNone/>
            </a:pPr>
            <a:r>
              <a:rPr lang="en-US" i="1" dirty="0"/>
              <a:t>Translate assembly code to IR function-by-function</a:t>
            </a:r>
          </a:p>
          <a:p>
            <a:pPr marL="228594" indent="-150280">
              <a:buFont typeface="Arial" panose="020B0604020202020204" pitchFamily="34" charset="0"/>
              <a:buChar char="•"/>
            </a:pPr>
            <a:r>
              <a:rPr lang="en-US" dirty="0"/>
              <a:t>REIL: simple MIPS-like register layout, infinite memory</a:t>
            </a:r>
          </a:p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D303838-17C9-2947-A451-B6E1AB60EFD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429659" y="3325266"/>
            <a:ext cx="2451100" cy="2624123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Step 3</a:t>
            </a:r>
          </a:p>
          <a:p>
            <a:pPr marL="0" indent="0" algn="ctr">
              <a:buNone/>
            </a:pPr>
            <a:r>
              <a:rPr lang="en-US" i="1" dirty="0"/>
              <a:t>Filter code and provision a REIL “approximate VM”</a:t>
            </a:r>
          </a:p>
          <a:p>
            <a:pPr marL="228594" indent="-150280">
              <a:buFont typeface="Arial" panose="020B0604020202020204" pitchFamily="34" charset="0"/>
              <a:buChar char="•"/>
            </a:pPr>
            <a:r>
              <a:rPr lang="en-US" dirty="0"/>
              <a:t>Remove all control flow instructions and sort (to account for compiler diffs.)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26F3F26-1FE4-CC4A-8377-7A252CCB240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449950" y="3325267"/>
            <a:ext cx="2451100" cy="2473652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Step 4</a:t>
            </a:r>
          </a:p>
          <a:p>
            <a:pPr marL="0" indent="0" algn="ctr">
              <a:buNone/>
            </a:pPr>
            <a:r>
              <a:rPr lang="en-US" i="1" dirty="0"/>
              <a:t>Approximately execute and collect final </a:t>
            </a:r>
            <a:r>
              <a:rPr lang="en-US" i="1" dirty="0" err="1"/>
              <a:t>aVM</a:t>
            </a:r>
            <a:r>
              <a:rPr lang="en-US" i="1" dirty="0"/>
              <a:t> context</a:t>
            </a:r>
          </a:p>
          <a:p>
            <a:pPr marL="228594" indent="-150280">
              <a:buFont typeface="Arial" panose="020B0604020202020204" pitchFamily="34" charset="0"/>
              <a:buChar char="•"/>
            </a:pPr>
            <a:r>
              <a:rPr lang="en-US" dirty="0"/>
              <a:t>Post-execution reg. values become fingerprint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52C94F-9197-9A40-B939-BFAC8B0D6891}"/>
              </a:ext>
            </a:extLst>
          </p:cNvPr>
          <p:cNvSpPr txBox="1"/>
          <p:nvPr/>
        </p:nvSpPr>
        <p:spPr>
          <a:xfrm>
            <a:off x="280416" y="1955250"/>
            <a:ext cx="2456688" cy="1047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67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push r1</a:t>
            </a:r>
          </a:p>
          <a:p>
            <a:r>
              <a:rPr lang="en-US" sz="1867" dirty="0" err="1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mov</a:t>
            </a:r>
            <a:r>
              <a:rPr lang="en-US" sz="1867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 r2, 5</a:t>
            </a:r>
          </a:p>
          <a:p>
            <a:r>
              <a:rPr lang="en-US" sz="1867" dirty="0" err="1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jnz</a:t>
            </a:r>
            <a:r>
              <a:rPr lang="en-US" sz="1867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 0x56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91751F-56A2-FA4D-A186-02B84D23E3C6}"/>
              </a:ext>
            </a:extLst>
          </p:cNvPr>
          <p:cNvSpPr txBox="1"/>
          <p:nvPr/>
        </p:nvSpPr>
        <p:spPr>
          <a:xfrm>
            <a:off x="3334512" y="1955250"/>
            <a:ext cx="2456688" cy="1047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sub r0, 8, r0</a:t>
            </a:r>
          </a:p>
          <a:p>
            <a:r>
              <a:rPr lang="en-US" sz="1200" dirty="0" err="1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stm</a:t>
            </a: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 r1, r0</a:t>
            </a:r>
          </a:p>
          <a:p>
            <a:r>
              <a:rPr lang="en-US" sz="1200" dirty="0" err="1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str</a:t>
            </a: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 5, r2</a:t>
            </a:r>
          </a:p>
          <a:p>
            <a:r>
              <a:rPr lang="en-US" sz="1200" dirty="0" err="1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bisnz</a:t>
            </a: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 r4, r3</a:t>
            </a:r>
          </a:p>
          <a:p>
            <a:r>
              <a:rPr lang="en-US" sz="1200" dirty="0" err="1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jcc</a:t>
            </a: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 r4, 56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95141A-A1F7-7F41-9A8E-D781DDAD47F2}"/>
              </a:ext>
            </a:extLst>
          </p:cNvPr>
          <p:cNvSpPr txBox="1"/>
          <p:nvPr/>
        </p:nvSpPr>
        <p:spPr>
          <a:xfrm>
            <a:off x="6385560" y="1955250"/>
            <a:ext cx="2456688" cy="1047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numCol="2" rtlCol="0">
            <a:noAutofit/>
          </a:bodyPr>
          <a:lstStyle/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REGISTERS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r0 = 10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r1 = 10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r2 = 10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r3 = 10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r4 = 10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RAM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0x0 = 0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0x1 = 1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0x2 = 2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0x3 = 3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0x4 = 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BD1F7F-6EBF-B54A-AF9D-6550CCE8249B}"/>
              </a:ext>
            </a:extLst>
          </p:cNvPr>
          <p:cNvSpPr txBox="1"/>
          <p:nvPr/>
        </p:nvSpPr>
        <p:spPr>
          <a:xfrm>
            <a:off x="9430512" y="1955250"/>
            <a:ext cx="2456688" cy="1047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numCol="2" rtlCol="0">
            <a:noAutofit/>
          </a:bodyPr>
          <a:lstStyle/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REGISTERS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r0 =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2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r1 = 10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r2 =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5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r3 = 10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r4 =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1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RAM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0x0 = 0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0x1 = 1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0x2 =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1</a:t>
            </a:r>
            <a:r>
              <a:rPr lang="en-US" sz="1200" dirty="0">
                <a:solidFill>
                  <a:schemeClr val="accent3"/>
                </a:solidFill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0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0x3 = 3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0x4 = 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6D1B32-B616-9249-A967-F40EA37BC36F}"/>
              </a:ext>
            </a:extLst>
          </p:cNvPr>
          <p:cNvSpPr txBox="1"/>
          <p:nvPr/>
        </p:nvSpPr>
        <p:spPr>
          <a:xfrm>
            <a:off x="3325368" y="1955250"/>
            <a:ext cx="2456688" cy="104704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endParaRPr lang="en-US" sz="1200" dirty="0">
              <a:latin typeface="Consolas" panose="020B0609020204030204" pitchFamily="49" charset="0"/>
              <a:ea typeface="IBM Plex Sans" charset="0"/>
              <a:cs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  <a:ea typeface="IBM Plex Sans" charset="0"/>
              <a:cs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  <a:ea typeface="IBM Plex Sans" charset="0"/>
              <a:cs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  <a:ea typeface="IBM Plex Sans" charset="0"/>
              <a:cs typeface="Consolas" panose="020B0609020204030204" pitchFamily="49" charset="0"/>
            </a:endParaRPr>
          </a:p>
          <a:p>
            <a:r>
              <a:rPr lang="en-US" sz="1200" strike="sngStrike" dirty="0" err="1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jcc</a:t>
            </a:r>
            <a:r>
              <a:rPr lang="en-US" sz="1200" strike="sngStrike" dirty="0">
                <a:latin typeface="Consolas" panose="020B0609020204030204" pitchFamily="49" charset="0"/>
                <a:ea typeface="IBM Plex Sans" charset="0"/>
                <a:cs typeface="Consolas" panose="020B0609020204030204" pitchFamily="49" charset="0"/>
              </a:rPr>
              <a:t> r4, 56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2D6B606D-03FE-4E43-A526-945ACCFB7B10}"/>
              </a:ext>
            </a:extLst>
          </p:cNvPr>
          <p:cNvSpPr txBox="1">
            <a:spLocks/>
          </p:cNvSpPr>
          <p:nvPr/>
        </p:nvSpPr>
        <p:spPr>
          <a:xfrm>
            <a:off x="581193" y="507983"/>
            <a:ext cx="11029616" cy="988332"/>
          </a:xfrm>
          <a:prstGeom prst="rect">
            <a:avLst/>
          </a:prstGeom>
        </p:spPr>
        <p:txBody>
          <a:bodyPr anchor="b"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cap="none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Introducing Approximate Concrete Execution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C9CF9A-6402-C24D-B930-AE412A3BA88F}"/>
              </a:ext>
            </a:extLst>
          </p:cNvPr>
          <p:cNvSpPr txBox="1"/>
          <p:nvPr/>
        </p:nvSpPr>
        <p:spPr>
          <a:xfrm>
            <a:off x="280416" y="6627168"/>
            <a:ext cx="978750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2"/>
                </a:solidFill>
              </a:rPr>
              <a:t>* D. </a:t>
            </a:r>
            <a:r>
              <a:rPr lang="en-US" sz="900" dirty="0" err="1">
                <a:solidFill>
                  <a:schemeClr val="accent2"/>
                </a:solidFill>
              </a:rPr>
              <a:t>Andriesse</a:t>
            </a:r>
            <a:r>
              <a:rPr lang="en-US" sz="900" dirty="0">
                <a:solidFill>
                  <a:schemeClr val="accent2"/>
                </a:solidFill>
              </a:rPr>
              <a:t>, A. </a:t>
            </a:r>
            <a:r>
              <a:rPr lang="en-US" sz="900" dirty="0" err="1">
                <a:solidFill>
                  <a:schemeClr val="accent2"/>
                </a:solidFill>
              </a:rPr>
              <a:t>Slowinska</a:t>
            </a:r>
            <a:r>
              <a:rPr lang="en-US" sz="900" dirty="0">
                <a:solidFill>
                  <a:schemeClr val="accent2"/>
                </a:solidFill>
              </a:rPr>
              <a:t>, and H. Bos, “Compiler-Agnostic Function Detection in Binaries,” in </a:t>
            </a:r>
            <a:r>
              <a:rPr lang="en-US" sz="900" i="1" dirty="0">
                <a:solidFill>
                  <a:schemeClr val="accent2"/>
                </a:solidFill>
              </a:rPr>
              <a:t>2017 IEEE European Symposium on Security and Privacy (</a:t>
            </a:r>
            <a:r>
              <a:rPr lang="en-US" sz="900" i="1" dirty="0" err="1">
                <a:solidFill>
                  <a:schemeClr val="accent2"/>
                </a:solidFill>
              </a:rPr>
              <a:t>EuroS&amp;P</a:t>
            </a:r>
            <a:r>
              <a:rPr lang="en-US" sz="900" i="1" dirty="0">
                <a:solidFill>
                  <a:schemeClr val="accent2"/>
                </a:solidFill>
              </a:rPr>
              <a:t>)</a:t>
            </a:r>
            <a:r>
              <a:rPr lang="en-US" sz="900" dirty="0">
                <a:solidFill>
                  <a:schemeClr val="accent2"/>
                </a:solidFill>
              </a:rPr>
              <a:t>, 2017, pp. 177–189.</a:t>
            </a:r>
          </a:p>
        </p:txBody>
      </p:sp>
    </p:spTree>
    <p:extLst>
      <p:ext uri="{BB962C8B-B14F-4D97-AF65-F5344CB8AC3E}">
        <p14:creationId xmlns:p14="http://schemas.microsoft.com/office/powerpoint/2010/main" val="53183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10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allAtOnce"/>
      <p:bldP spid="7" grpId="0" build="allAtOnce"/>
      <p:bldP spid="8" grpId="0" build="allAtOnce"/>
      <p:bldP spid="9" grpId="0" build="allAtOnce"/>
      <p:bldP spid="10" grpId="0" build="allAtOnce" animBg="1"/>
      <p:bldP spid="11" grpId="0" build="allAtOnce" animBg="1"/>
      <p:bldP spid="12" grpId="0" build="allAtOnce" animBg="1"/>
      <p:bldP spid="13" grpId="0" build="allAtOnce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6E2A5-B4B1-944D-88A3-1E1E8F607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ACE for Serverless: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FFCCC-BFED-A74C-9BC2-9628D3D97C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1764111"/>
            <a:ext cx="8581858" cy="4096939"/>
          </a:xfrm>
        </p:spPr>
        <p:txBody>
          <a:bodyPr>
            <a:normAutofit/>
          </a:bodyPr>
          <a:lstStyle/>
          <a:p>
            <a:r>
              <a:rPr lang="en-US" dirty="0"/>
              <a:t>A JIT serverless binary fingerprinting method must…</a:t>
            </a:r>
          </a:p>
          <a:p>
            <a:pPr lvl="1"/>
            <a:r>
              <a:rPr lang="en-US" dirty="0"/>
              <a:t>produce representative fingerprints resistant to compiler variations</a:t>
            </a:r>
          </a:p>
          <a:p>
            <a:pPr lvl="1"/>
            <a:r>
              <a:rPr lang="en-US" dirty="0"/>
              <a:t>introduce very little overhead to the serverless environment</a:t>
            </a:r>
          </a:p>
          <a:p>
            <a:pPr lvl="1"/>
            <a:r>
              <a:rPr lang="en-US" dirty="0"/>
              <a:t>be tunable to different users’ needs and applications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9BF1CB-519B-1640-A151-3BD105D40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3981" y="3081060"/>
            <a:ext cx="1463040" cy="1463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3E12FD-D0D3-2D45-B82E-E0DD8F0071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3981" y="1279807"/>
            <a:ext cx="1463040" cy="14630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969D13-9BE8-3749-89FC-9A2BBB0DCB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3981" y="4882313"/>
            <a:ext cx="1463040" cy="146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92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A899C-DFAC-9849-9C96-FDEF5056B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9EF49-7E58-714E-99C4-C506C2979D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1" y="1764111"/>
            <a:ext cx="6581441" cy="44461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Accuracy: find the undesirable function</a:t>
            </a:r>
          </a:p>
          <a:p>
            <a:r>
              <a:rPr lang="en-US" sz="1600" dirty="0"/>
              <a:t>Inject dummy function into ~230 C/C++ cloud apps</a:t>
            </a:r>
          </a:p>
          <a:p>
            <a:r>
              <a:rPr lang="en-US" sz="1600" dirty="0"/>
              <a:t>Compile clean &amp; injected apps and disassemble</a:t>
            </a:r>
          </a:p>
          <a:p>
            <a:r>
              <a:rPr lang="en-US" sz="1600" dirty="0"/>
              <a:t>Classify each of the 37k functions using ACE</a:t>
            </a:r>
          </a:p>
          <a:p>
            <a:pPr lvl="1"/>
            <a:r>
              <a:rPr lang="en-US" sz="1400" dirty="0"/>
              <a:t>Positive: exact match to known dummy fingerprint</a:t>
            </a:r>
          </a:p>
          <a:p>
            <a:pPr lvl="1"/>
            <a:endParaRPr lang="en-US" sz="1100" dirty="0"/>
          </a:p>
          <a:p>
            <a:pPr marL="0" indent="0">
              <a:buNone/>
            </a:pPr>
            <a:r>
              <a:rPr lang="en-US" b="1" dirty="0"/>
              <a:t>Overhead</a:t>
            </a:r>
          </a:p>
          <a:p>
            <a:r>
              <a:rPr lang="en-US" sz="1600" dirty="0"/>
              <a:t>5.2x faster end-to-end than baseline</a:t>
            </a:r>
          </a:p>
          <a:p>
            <a:pPr lvl="1"/>
            <a:r>
              <a:rPr lang="en-US" sz="1400" dirty="0"/>
              <a:t>Most functions fingerprinted in &lt;10 milliseconds</a:t>
            </a:r>
          </a:p>
          <a:p>
            <a:r>
              <a:rPr lang="en-US" sz="1600" dirty="0"/>
              <a:t>ACE requires no pre-training </a:t>
            </a:r>
          </a:p>
          <a:p>
            <a:pPr lvl="1"/>
            <a:r>
              <a:rPr lang="en-US" sz="1400" dirty="0"/>
              <a:t>Learning-based methods like SAFE require training and constant updating of ML models</a:t>
            </a:r>
          </a:p>
          <a:p>
            <a:r>
              <a:rPr lang="en-US" sz="1600" dirty="0"/>
              <a:t>Minimal overall impact on cold-start or deployment latency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B7C6854-6CF8-CA4F-952B-C596D57BF82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17299177"/>
              </p:ext>
            </p:extLst>
          </p:nvPr>
        </p:nvGraphicFramePr>
        <p:xfrm>
          <a:off x="7162632" y="1023674"/>
          <a:ext cx="4541154" cy="23324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DDAB09EF-60FF-A542-A541-4A2AA99B1D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1665969"/>
              </p:ext>
            </p:extLst>
          </p:nvPr>
        </p:nvGraphicFramePr>
        <p:xfrm>
          <a:off x="7116143" y="3356150"/>
          <a:ext cx="4634133" cy="31853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10186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8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CE5A865-04C6-C946-98B2-C88FA1AE5D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38243" y="3625726"/>
            <a:ext cx="3200400" cy="2446896"/>
          </a:xfrm>
        </p:spPr>
        <p:txBody>
          <a:bodyPr anchor="t"/>
          <a:lstStyle/>
          <a:p>
            <a:pPr marL="0" indent="0" algn="ctr">
              <a:buNone/>
            </a:pPr>
            <a:r>
              <a:rPr lang="en-US" sz="2000" b="1" dirty="0"/>
              <a:t>Speed</a:t>
            </a:r>
            <a:endParaRPr lang="en-US" b="1" dirty="0"/>
          </a:p>
          <a:p>
            <a:pPr marL="306910" indent="-228594">
              <a:buFont typeface="Arial" panose="020B0604020202020204" pitchFamily="34" charset="0"/>
              <a:buChar char="•"/>
            </a:pPr>
            <a:r>
              <a:rPr lang="en-US" dirty="0"/>
              <a:t>No model training</a:t>
            </a:r>
          </a:p>
          <a:p>
            <a:pPr marL="306910" indent="-228594">
              <a:buFont typeface="Arial" panose="020B0604020202020204" pitchFamily="34" charset="0"/>
              <a:buChar char="•"/>
            </a:pPr>
            <a:r>
              <a:rPr lang="en-US" dirty="0"/>
              <a:t>No complex instruction emulation</a:t>
            </a:r>
          </a:p>
          <a:p>
            <a:pPr marL="306910" indent="-228594">
              <a:buFont typeface="Arial" panose="020B0604020202020204" pitchFamily="34" charset="0"/>
              <a:buChar char="•"/>
            </a:pPr>
            <a:r>
              <a:rPr lang="en-US" dirty="0"/>
              <a:t>5.2x faster end-to-end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6F8EDC0-720C-F54F-81DA-87E54B2B50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95800" y="3625726"/>
            <a:ext cx="3200400" cy="2446896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000" b="1" dirty="0"/>
              <a:t>Resiliency</a:t>
            </a:r>
            <a:endParaRPr lang="en-US" b="1" dirty="0"/>
          </a:p>
          <a:p>
            <a:pPr marL="306910" indent="-228594">
              <a:buFont typeface="Arial" panose="020B0604020202020204" pitchFamily="34" charset="0"/>
              <a:buChar char="•"/>
            </a:pPr>
            <a:r>
              <a:rPr lang="en-US" dirty="0"/>
              <a:t>Code filtering mitigates compiler variations</a:t>
            </a:r>
          </a:p>
          <a:p>
            <a:pPr marL="306910" indent="-228594">
              <a:buFont typeface="Arial" panose="020B0604020202020204" pitchFamily="34" charset="0"/>
              <a:buChar char="•"/>
            </a:pPr>
            <a:r>
              <a:rPr lang="en-US" dirty="0"/>
              <a:t>99% accurate binary classification of undesirable code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B70EA07-ED7C-A142-9063-DC767DABA19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53357" y="3631952"/>
            <a:ext cx="3200400" cy="2446896"/>
          </a:xfrm>
        </p:spPr>
        <p:txBody>
          <a:bodyPr anchor="t">
            <a:normAutofit lnSpcReduction="10000"/>
          </a:bodyPr>
          <a:lstStyle/>
          <a:p>
            <a:pPr marL="0" indent="0" algn="ctr">
              <a:buNone/>
            </a:pPr>
            <a:r>
              <a:rPr lang="en-US" sz="2000" b="1" dirty="0"/>
              <a:t>Versatility</a:t>
            </a:r>
            <a:endParaRPr lang="en-US" b="1" dirty="0"/>
          </a:p>
          <a:p>
            <a:pPr marL="306910" indent="-228594">
              <a:buFont typeface="Arial" panose="020B0604020202020204" pitchFamily="34" charset="0"/>
              <a:buChar char="•"/>
            </a:pPr>
            <a:r>
              <a:rPr lang="en-US" dirty="0"/>
              <a:t>Several variables (sensitivity, </a:t>
            </a:r>
            <a:r>
              <a:rPr lang="en-US" dirty="0" err="1"/>
              <a:t>aVM</a:t>
            </a:r>
            <a:r>
              <a:rPr lang="en-US" dirty="0"/>
              <a:t> register size, etc.) tunable to users’ needs </a:t>
            </a:r>
          </a:p>
          <a:p>
            <a:pPr marL="306910" indent="-228594">
              <a:buFont typeface="Arial" panose="020B0604020202020204" pitchFamily="34" charset="0"/>
              <a:buChar char="•"/>
            </a:pPr>
            <a:r>
              <a:rPr lang="en-US" dirty="0"/>
              <a:t>Output vector suited to almost any search technique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512C96-8267-604F-8F2C-2D54E8DD2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5483" y="1742695"/>
            <a:ext cx="1645920" cy="164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D1DFE1-8CC2-C84E-9656-0B6493A91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3040" y="1742695"/>
            <a:ext cx="1645920" cy="16459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465A60-85B8-2347-A387-6E419907E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0597" y="1742695"/>
            <a:ext cx="1645920" cy="164592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6EF2B67E-1D77-634C-942A-1FFB1F9DF0A4}"/>
              </a:ext>
            </a:extLst>
          </p:cNvPr>
          <p:cNvSpPr txBox="1">
            <a:spLocks/>
          </p:cNvSpPr>
          <p:nvPr/>
        </p:nvSpPr>
        <p:spPr>
          <a:xfrm>
            <a:off x="581193" y="707138"/>
            <a:ext cx="11029616" cy="8046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kern="1200" cap="none" baseline="0">
                <a:solidFill>
                  <a:srgbClr val="C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Why ACE for Serverless Component Discovery?</a:t>
            </a:r>
          </a:p>
        </p:txBody>
      </p:sp>
    </p:spTree>
    <p:extLst>
      <p:ext uri="{BB962C8B-B14F-4D97-AF65-F5344CB8AC3E}">
        <p14:creationId xmlns:p14="http://schemas.microsoft.com/office/powerpoint/2010/main" val="3076920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3C9806-300D-B148-99EF-D67717FFE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Concluding Remarks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AB8534-9732-5747-9148-CDF1F42BB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816" y="601200"/>
            <a:ext cx="5552934" cy="4204800"/>
          </a:xfrm>
        </p:spPr>
        <p:txBody>
          <a:bodyPr>
            <a:normAutofit/>
          </a:bodyPr>
          <a:lstStyle/>
          <a:p>
            <a:r>
              <a:rPr lang="en-US" sz="2400" dirty="0"/>
              <a:t>Serverless container platforms vulnerable to problems with </a:t>
            </a:r>
            <a:r>
              <a:rPr lang="en-US" sz="2400" b="1" dirty="0"/>
              <a:t>undesirable software components</a:t>
            </a:r>
          </a:p>
          <a:p>
            <a:endParaRPr lang="en-US" sz="800" dirty="0"/>
          </a:p>
          <a:p>
            <a:r>
              <a:rPr lang="en-US" sz="2400" dirty="0"/>
              <a:t>ACE enables </a:t>
            </a:r>
            <a:r>
              <a:rPr lang="en-US" sz="2400" b="1" dirty="0"/>
              <a:t>just-in-time discovery </a:t>
            </a:r>
            <a:r>
              <a:rPr lang="en-US" sz="2400" dirty="0"/>
              <a:t>of these components through binary function fingerprinting</a:t>
            </a:r>
          </a:p>
          <a:p>
            <a:endParaRPr lang="en-US" sz="800" dirty="0"/>
          </a:p>
          <a:p>
            <a:r>
              <a:rPr lang="en-US" sz="2400" dirty="0"/>
              <a:t>We’re excited to see future work apply the </a:t>
            </a:r>
            <a:r>
              <a:rPr lang="en-US" sz="2400" dirty="0" err="1"/>
              <a:t>aVM</a:t>
            </a:r>
            <a:r>
              <a:rPr lang="en-US" sz="2400" dirty="0"/>
              <a:t> to </a:t>
            </a:r>
            <a:r>
              <a:rPr lang="en-US" sz="2400" b="1" dirty="0"/>
              <a:t>further improve serverless performance &amp; security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A10E28B-C30F-7C4A-9037-F00C77014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40823" y="5259236"/>
            <a:ext cx="5869987" cy="1061178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/>
              <a:t>More info at </a:t>
            </a:r>
            <a:r>
              <a:rPr lang="en-US" sz="1600" dirty="0" err="1"/>
              <a:t>bu.edu</a:t>
            </a:r>
            <a:r>
              <a:rPr lang="en-US" sz="1600" dirty="0"/>
              <a:t>/</a:t>
            </a:r>
            <a:r>
              <a:rPr lang="en-US" sz="1600" dirty="0" err="1"/>
              <a:t>peaclab</a:t>
            </a:r>
            <a:r>
              <a:rPr lang="en-US" sz="1600" dirty="0"/>
              <a:t> </a:t>
            </a:r>
          </a:p>
          <a:p>
            <a:r>
              <a:rPr lang="en-US" sz="1600" dirty="0"/>
              <a:t>Please send feedback to abyrne19@bu.edu</a:t>
            </a:r>
          </a:p>
          <a:p>
            <a:endParaRPr lang="en-US" sz="400" dirty="0"/>
          </a:p>
          <a:p>
            <a:r>
              <a:rPr lang="en-US" sz="1200" dirty="0"/>
              <a:t>This work has been partially funded by IBM Research</a:t>
            </a:r>
            <a:endParaRPr lang="en-US" sz="1600" dirty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24E8EC15-0758-6B46-982D-FBEC8EDB3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198" y="773916"/>
            <a:ext cx="1524000" cy="444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0C42F2-EF8B-F547-AE46-17F1B19A2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3450" y="656821"/>
            <a:ext cx="1527048" cy="6835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40FBC0-5F1C-064A-A136-90D700B0FB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18300" y="609815"/>
            <a:ext cx="1527047" cy="772701"/>
          </a:xfrm>
          <a:prstGeom prst="rect">
            <a:avLst/>
          </a:prstGeo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140D8F56-B319-E94F-B5FB-6AD755121B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2236" y="1501434"/>
            <a:ext cx="4053914" cy="347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52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theme/theme1.xml><?xml version="1.0" encoding="utf-8"?>
<a:theme xmlns:a="http://schemas.openxmlformats.org/drawingml/2006/main" name="Dividend">
  <a:themeElements>
    <a:clrScheme name="Custom 3">
      <a:dk1>
        <a:srgbClr val="5E5E5E"/>
      </a:dk1>
      <a:lt1>
        <a:srgbClr val="FEFFFF"/>
      </a:lt1>
      <a:dk2>
        <a:srgbClr val="5E5E5E"/>
      </a:dk2>
      <a:lt2>
        <a:srgbClr val="DCE0D9"/>
      </a:lt2>
      <a:accent1>
        <a:srgbClr val="AD0002"/>
      </a:accent1>
      <a:accent2>
        <a:srgbClr val="797979"/>
      </a:accent2>
      <a:accent3>
        <a:srgbClr val="F9F8F8"/>
      </a:accent3>
      <a:accent4>
        <a:srgbClr val="CDD3CE"/>
      </a:accent4>
      <a:accent5>
        <a:srgbClr val="7E144F"/>
      </a:accent5>
      <a:accent6>
        <a:srgbClr val="EAEAEA"/>
      </a:accent6>
      <a:hlink>
        <a:srgbClr val="CC0000"/>
      </a:hlink>
      <a:folHlink>
        <a:srgbClr val="B2B2B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0BB385C3-FEC2-451A-A9FE-92832D8CC02C}" vid="{6E5180AF-9449-4F24-9667-E925F5208E4A}"/>
    </a:ext>
  </a:extLst>
</a:theme>
</file>

<file path=ppt/theme/theme2.xml><?xml version="1.0" encoding="utf-8"?>
<a:theme xmlns:a="http://schemas.openxmlformats.org/drawingml/2006/main" name="IBM BxD 2018 black background">
  <a:themeElements>
    <a:clrScheme name="IBM BxD palette 2018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67676"/>
      </a:accent1>
      <a:accent2>
        <a:srgbClr val="0F6FFF"/>
      </a:accent2>
      <a:accent3>
        <a:srgbClr val="D7306D"/>
      </a:accent3>
      <a:accent4>
        <a:srgbClr val="924CFC"/>
      </a:accent4>
      <a:accent5>
        <a:srgbClr val="008381"/>
      </a:accent5>
      <a:accent6>
        <a:srgbClr val="6E757C"/>
      </a:accent6>
      <a:hlink>
        <a:srgbClr val="0F6FFF"/>
      </a:hlink>
      <a:folHlink>
        <a:srgbClr val="6EA6FF"/>
      </a:folHlink>
    </a:clrScheme>
    <a:fontScheme name="IBM Plex">
      <a:majorFont>
        <a:latin typeface="IBM Plex Sans SemiBold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4F0027"/>
    </a:custClr>
    <a:custClr name="Magenta 80">
      <a:srgbClr val="760A3A"/>
    </a:custClr>
    <a:custClr name="Magenta 70">
      <a:srgbClr val="A11950"/>
    </a:custClr>
    <a:custClr name="Magenta 60">
      <a:srgbClr val="D7306D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21260"/>
    </a:custClr>
    <a:custClr name="Purple 80">
      <a:srgbClr val="4F2196"/>
    </a:custClr>
    <a:custClr name="Purple 70">
      <a:srgbClr val="6E32C9"/>
    </a:custClr>
    <a:custClr name="Purple 60">
      <a:srgbClr val="924CFC"/>
    </a:custClr>
    <a:custClr name="Purple 50">
      <a:srgbClr val="A970FF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51B75"/>
    </a:custClr>
    <a:custClr name="Blue 80">
      <a:srgbClr val="0530AD"/>
    </a:custClr>
    <a:custClr name="Blue 70">
      <a:srgbClr val="054ADA"/>
    </a:custClr>
    <a:custClr name="Blue 60">
      <a:srgbClr val="0F6F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2B30"/>
    </a:custClr>
    <a:custClr name="Teal 80">
      <a:srgbClr val="004548"/>
    </a:custClr>
    <a:custClr name="Teal 70">
      <a:srgbClr val="006161"/>
    </a:custClr>
    <a:custClr name="Teal 60">
      <a:srgbClr val="008381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ay 100">
      <a:srgbClr val="171717"/>
    </a:custClr>
    <a:custClr name="Gray 90">
      <a:srgbClr val="252525"/>
    </a:custClr>
    <a:custClr name="Gray 80">
      <a:srgbClr val="3D3D3D"/>
    </a:custClr>
    <a:custClr name="Gray 70">
      <a:srgbClr val="565656"/>
    </a:custClr>
    <a:custClr name="Gray 60">
      <a:srgbClr val="767676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Plex_16x9" id="{0EA35D9A-8E1D-664A-808E-93BABB999E0C}" vid="{A715228E-B437-ED43-A2F7-07B5DBEEA9D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8561</TotalTime>
  <Words>965</Words>
  <Application>Microsoft Macintosh PowerPoint</Application>
  <PresentationFormat>Widescreen</PresentationFormat>
  <Paragraphs>150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.AppleSystemUIFont</vt:lpstr>
      <vt:lpstr>Arial</vt:lpstr>
      <vt:lpstr>Calibri</vt:lpstr>
      <vt:lpstr>Consolas</vt:lpstr>
      <vt:lpstr>HelvNeue Light for IBM</vt:lpstr>
      <vt:lpstr>IBM Plex Sans</vt:lpstr>
      <vt:lpstr>IBM Plex Sans Light</vt:lpstr>
      <vt:lpstr>Proxima Nova</vt:lpstr>
      <vt:lpstr>Wingdings</vt:lpstr>
      <vt:lpstr>Wingdings 2</vt:lpstr>
      <vt:lpstr>Dividend</vt:lpstr>
      <vt:lpstr>IBM BxD 2018 black background</vt:lpstr>
      <vt:lpstr>ACE: Just-in-time Serverless Software Component Discovery Through Approximate Concrete Execution</vt:lpstr>
      <vt:lpstr>Serverless Containers: More Than Just FaaS</vt:lpstr>
      <vt:lpstr>What Could Possibly Go Wrong?</vt:lpstr>
      <vt:lpstr>Just-in-time Component Discovery for Serverless</vt:lpstr>
      <vt:lpstr>PowerPoint Presentation</vt:lpstr>
      <vt:lpstr>Evaluating ACE for Serverless: Goals</vt:lpstr>
      <vt:lpstr>Evaluation</vt:lpstr>
      <vt:lpstr>PowerPoint Presentation</vt:lpstr>
      <vt:lpstr>Concluding Remarks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ACE: Cloud Software Component Discovery  Through Approximate Concrete Execution</dc:title>
  <dc:creator>Anthony Byrne</dc:creator>
  <cp:lastModifiedBy>Byrne, Anthony, Christopher</cp:lastModifiedBy>
  <cp:revision>82</cp:revision>
  <cp:lastPrinted>2020-11-28T23:16:33Z</cp:lastPrinted>
  <dcterms:created xsi:type="dcterms:W3CDTF">2020-05-28T15:25:14Z</dcterms:created>
  <dcterms:modified xsi:type="dcterms:W3CDTF">2020-11-28T23:29:29Z</dcterms:modified>
</cp:coreProperties>
</file>

<file path=docProps/thumbnail.jpeg>
</file>